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56" r:id="rId4"/>
    <p:sldId id="269" r:id="rId5"/>
    <p:sldId id="258" r:id="rId6"/>
    <p:sldId id="259" r:id="rId7"/>
    <p:sldId id="260" r:id="rId8"/>
    <p:sldId id="261" r:id="rId9"/>
    <p:sldId id="262" r:id="rId10"/>
    <p:sldId id="263" r:id="rId11"/>
    <p:sldId id="268" r:id="rId12"/>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4660"/>
  </p:normalViewPr>
  <p:slideViewPr>
    <p:cSldViewPr snapToGrid="0">
      <p:cViewPr varScale="1">
        <p:scale>
          <a:sx n="116" d="100"/>
          <a:sy n="116" d="100"/>
        </p:scale>
        <p:origin x="102"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0225641437061012E-3"/>
          <c:y val="2.8023740453601508E-3"/>
          <c:w val="0.97392290213617394"/>
          <c:h val="0.83909480680419035"/>
        </c:manualLayout>
      </c:layout>
      <c:pie3DChart>
        <c:varyColors val="1"/>
        <c:ser>
          <c:idx val="0"/>
          <c:order val="0"/>
          <c:tx>
            <c:strRef>
              <c:f>Tabelle1!$B$1</c:f>
              <c:strCache>
                <c:ptCount val="1"/>
                <c:pt idx="0">
                  <c:v>Spalte1</c:v>
                </c:pt>
              </c:strCache>
            </c:strRef>
          </c:tx>
          <c:spPr>
            <a:ln w="19050"/>
          </c:spPr>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w="19050">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F28B-4E70-A69E-1F1766EAA3EB}"/>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w="19050">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3-F28B-4E70-A69E-1F1766EAA3EB}"/>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w="19050">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5-F28B-4E70-A69E-1F1766EAA3EB}"/>
              </c:ext>
            </c:extLst>
          </c:dPt>
          <c:dPt>
            <c:idx val="3"/>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w="19050">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7-F28B-4E70-A69E-1F1766EAA3EB}"/>
              </c:ext>
            </c:extLst>
          </c:dPt>
          <c:cat>
            <c:strRef>
              <c:f>Tabelle1!$A$2:$A$5</c:f>
              <c:strCache>
                <c:ptCount val="2"/>
                <c:pt idx="0">
                  <c:v>Bevölkerung LK EL/GB Gesamt</c:v>
                </c:pt>
                <c:pt idx="1">
                  <c:v>davon 17-24 Jährige</c:v>
                </c:pt>
              </c:strCache>
            </c:strRef>
          </c:cat>
          <c:val>
            <c:numRef>
              <c:f>Tabelle1!$B$2:$B$5</c:f>
              <c:numCache>
                <c:formatCode>General</c:formatCode>
                <c:ptCount val="4"/>
                <c:pt idx="0">
                  <c:v>464116</c:v>
                </c:pt>
                <c:pt idx="1">
                  <c:v>37523</c:v>
                </c:pt>
              </c:numCache>
            </c:numRef>
          </c:val>
          <c:extLst>
            <c:ext xmlns:c16="http://schemas.microsoft.com/office/drawing/2014/chart" uri="{C3380CC4-5D6E-409C-BE32-E72D297353CC}">
              <c16:uniqueId val="{00000008-F28B-4E70-A69E-1F1766EAA3EB}"/>
            </c:ext>
          </c:extLst>
        </c:ser>
        <c:dLbls>
          <c:showLegendKey val="0"/>
          <c:showVal val="0"/>
          <c:showCatName val="0"/>
          <c:showSerName val="0"/>
          <c:showPercent val="0"/>
          <c:showBubbleSize val="0"/>
          <c:showLeaderLines val="1"/>
        </c:dLbls>
      </c:pie3DChart>
      <c:spPr>
        <a:noFill/>
        <a:ln>
          <a:noFill/>
        </a:ln>
        <a:effectLst/>
      </c:spPr>
    </c:plotArea>
    <c:legend>
      <c:legendPos val="b"/>
      <c:legendEntry>
        <c:idx val="2"/>
        <c:delete val="1"/>
      </c:legendEntry>
      <c:legendEntry>
        <c:idx val="3"/>
        <c:delete val="1"/>
      </c:legendEntry>
      <c:layout>
        <c:manualLayout>
          <c:xMode val="edge"/>
          <c:yMode val="edge"/>
          <c:x val="2.6468628981506384E-2"/>
          <c:y val="0.79920819305967949"/>
          <c:w val="0.92929887568358394"/>
          <c:h val="0.2007918398840122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35420767716535"/>
          <c:y val="1.8749998846579796E-2"/>
          <c:w val="0.63229170767716536"/>
          <c:h val="0.94843750317190556"/>
        </c:manualLayout>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63E-4A68-A816-55454E397A0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63E-4A68-A816-55454E397A0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63E-4A68-A816-55454E397A0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63E-4A68-A816-55454E397A03}"/>
              </c:ext>
            </c:extLst>
          </c:dPt>
          <c:cat>
            <c:strRef>
              <c:f>Tabelle1!$A$2:$A$5</c:f>
              <c:strCache>
                <c:ptCount val="4"/>
                <c:pt idx="0">
                  <c:v>1. Quartal</c:v>
                </c:pt>
                <c:pt idx="1">
                  <c:v>2. Quartal</c:v>
                </c:pt>
                <c:pt idx="2">
                  <c:v>3. Quartal</c:v>
                </c:pt>
                <c:pt idx="3">
                  <c:v>4. Quartal</c:v>
                </c:pt>
              </c:strCache>
            </c:strRef>
          </c:cat>
          <c:val>
            <c:numRef>
              <c:f>Tabelle1!$B$2:$B$5</c:f>
              <c:numCache>
                <c:formatCode>General</c:formatCode>
                <c:ptCount val="4"/>
                <c:pt idx="0">
                  <c:v>20</c:v>
                </c:pt>
                <c:pt idx="1">
                  <c:v>75</c:v>
                </c:pt>
              </c:numCache>
            </c:numRef>
          </c:val>
          <c:extLst>
            <c:ext xmlns:c16="http://schemas.microsoft.com/office/drawing/2014/chart" uri="{C3380CC4-5D6E-409C-BE32-E72D297353CC}">
              <c16:uniqueId val="{00000000-B4FE-4440-BF16-08F4F3833D3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0.31325</cdr:x>
      <cdr:y>0.03191</cdr:y>
    </cdr:from>
    <cdr:to>
      <cdr:x>0.55633</cdr:x>
      <cdr:y>0.19333</cdr:y>
    </cdr:to>
    <cdr:sp macro="" textlink="">
      <cdr:nvSpPr>
        <cdr:cNvPr id="2" name="Textfeld 1"/>
        <cdr:cNvSpPr txBox="1"/>
      </cdr:nvSpPr>
      <cdr:spPr>
        <a:xfrm xmlns:a="http://schemas.openxmlformats.org/drawingml/2006/main">
          <a:off x="1103987" y="85725"/>
          <a:ext cx="856645" cy="4335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1800" dirty="0"/>
            <a:t> </a:t>
          </a:r>
          <a:r>
            <a:rPr lang="de-DE" sz="1200" dirty="0"/>
            <a:t>ca. 8 %</a:t>
          </a:r>
        </a:p>
      </cdr:txBody>
    </cdr:sp>
  </cdr:relSizeAnchor>
</c:userShapes>
</file>

<file path=ppt/drawings/drawing2.xml><?xml version="1.0" encoding="utf-8"?>
<c:userShapes xmlns:c="http://schemas.openxmlformats.org/drawingml/2006/chart">
  <cdr:relSizeAnchor xmlns:cdr="http://schemas.openxmlformats.org/drawingml/2006/chartDrawing">
    <cdr:from>
      <cdr:x>0.84507</cdr:x>
      <cdr:y>0.72409</cdr:y>
    </cdr:from>
    <cdr:to>
      <cdr:x>0.92336</cdr:x>
      <cdr:y>0.83214</cdr:y>
    </cdr:to>
    <cdr:sp macro="" textlink="">
      <cdr:nvSpPr>
        <cdr:cNvPr id="2" name="Flussdiagramm: Verbinder 1">
          <a:extLst xmlns:a="http://schemas.openxmlformats.org/drawingml/2006/main">
            <a:ext uri="{FF2B5EF4-FFF2-40B4-BE49-F238E27FC236}">
              <a16:creationId xmlns:a16="http://schemas.microsoft.com/office/drawing/2014/main" id="{7D3F65E7-533E-4290-8143-F64669698C99}"/>
            </a:ext>
          </a:extLst>
        </cdr:cNvPr>
        <cdr:cNvSpPr/>
      </cdr:nvSpPr>
      <cdr:spPr>
        <a:xfrm xmlns:a="http://schemas.openxmlformats.org/drawingml/2006/main">
          <a:off x="6868696" y="3923579"/>
          <a:ext cx="636335" cy="585506"/>
        </a:xfrm>
        <a:prstGeom xmlns:a="http://schemas.openxmlformats.org/drawingml/2006/main" prst="flowChartConnector">
          <a:avLst/>
        </a:prstGeom>
        <a:solidFill xmlns:a="http://schemas.openxmlformats.org/drawingml/2006/main">
          <a:schemeClr val="accent1"/>
        </a:solidFill>
        <a:ln xmlns:a="http://schemas.openxmlformats.org/drawingml/2006/main">
          <a:solidFill>
            <a:schemeClr val="bg1"/>
          </a:solidFill>
        </a:ln>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de-DE">
            <a:solidFill>
              <a:schemeClr val="accent1">
                <a:lumMod val="75000"/>
              </a:schemeClr>
            </a:solidFill>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F02DBFD7-CCF4-4D8C-8BE4-D221E848FEAC}" type="datetimeFigureOut">
              <a:rPr lang="de-DE" smtClean="0"/>
              <a:t>22.07.2026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2493725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02DBFD7-CCF4-4D8C-8BE4-D221E848FEAC}" type="datetimeFigureOut">
              <a:rPr lang="de-DE" smtClean="0"/>
              <a:t>22.07.2026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518101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02DBFD7-CCF4-4D8C-8BE4-D221E848FEAC}" type="datetimeFigureOut">
              <a:rPr lang="de-DE" smtClean="0"/>
              <a:t>22.07.2026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220089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02DBFD7-CCF4-4D8C-8BE4-D221E848FEAC}" type="datetimeFigureOut">
              <a:rPr lang="de-DE" smtClean="0"/>
              <a:t>22.07.2026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3487330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F02DBFD7-CCF4-4D8C-8BE4-D221E848FEAC}" type="datetimeFigureOut">
              <a:rPr lang="de-DE" smtClean="0"/>
              <a:t>22.07.2026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246835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F02DBFD7-CCF4-4D8C-8BE4-D221E848FEAC}" type="datetimeFigureOut">
              <a:rPr lang="de-DE" smtClean="0"/>
              <a:t>22.07.2026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3447778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F02DBFD7-CCF4-4D8C-8BE4-D221E848FEAC}" type="datetimeFigureOut">
              <a:rPr lang="de-DE" smtClean="0"/>
              <a:t>22.07.2026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3129565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F02DBFD7-CCF4-4D8C-8BE4-D221E848FEAC}" type="datetimeFigureOut">
              <a:rPr lang="de-DE" smtClean="0"/>
              <a:t>22.07.2026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4064535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02DBFD7-CCF4-4D8C-8BE4-D221E848FEAC}" type="datetimeFigureOut">
              <a:rPr lang="de-DE" smtClean="0"/>
              <a:t>22.07.2026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784863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F02DBFD7-CCF4-4D8C-8BE4-D221E848FEAC}" type="datetimeFigureOut">
              <a:rPr lang="de-DE" smtClean="0"/>
              <a:t>22.07.2026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3286266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F02DBFD7-CCF4-4D8C-8BE4-D221E848FEAC}" type="datetimeFigureOut">
              <a:rPr lang="de-DE" smtClean="0"/>
              <a:t>22.07.2026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28893CE-B47E-4459-B089-99DBB5699E4D}" type="slidenum">
              <a:rPr lang="de-DE" smtClean="0"/>
              <a:t>‹Nr.›</a:t>
            </a:fld>
            <a:endParaRPr lang="de-DE"/>
          </a:p>
        </p:txBody>
      </p:sp>
    </p:spTree>
    <p:extLst>
      <p:ext uri="{BB962C8B-B14F-4D97-AF65-F5344CB8AC3E}">
        <p14:creationId xmlns:p14="http://schemas.microsoft.com/office/powerpoint/2010/main" val="153278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2DBFD7-CCF4-4D8C-8BE4-D221E848FEAC}" type="datetimeFigureOut">
              <a:rPr lang="de-DE" smtClean="0"/>
              <a:t>22.07.2026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893CE-B47E-4459-B089-99DBB5699E4D}" type="slidenum">
              <a:rPr lang="de-DE" smtClean="0"/>
              <a:t>‹Nr.›</a:t>
            </a:fld>
            <a:endParaRPr lang="de-DE"/>
          </a:p>
        </p:txBody>
      </p:sp>
    </p:spTree>
    <p:extLst>
      <p:ext uri="{BB962C8B-B14F-4D97-AF65-F5344CB8AC3E}">
        <p14:creationId xmlns:p14="http://schemas.microsoft.com/office/powerpoint/2010/main" val="3190256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vimeo.com/827201619"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78" y="632"/>
            <a:ext cx="12274378" cy="6857368"/>
          </a:xfrm>
          <a:prstGeom prst="rect">
            <a:avLst/>
          </a:prstGeom>
        </p:spPr>
      </p:pic>
    </p:spTree>
    <p:extLst>
      <p:ext uri="{BB962C8B-B14F-4D97-AF65-F5344CB8AC3E}">
        <p14:creationId xmlns:p14="http://schemas.microsoft.com/office/powerpoint/2010/main" val="1089260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07307" y="1290819"/>
            <a:ext cx="10396152" cy="4867358"/>
          </a:xfrm>
          <a:prstGeom prst="rect">
            <a:avLst/>
          </a:prstGeom>
        </p:spPr>
        <p:txBody>
          <a:bodyPr wrap="square">
            <a:spAutoFit/>
          </a:bodyPr>
          <a:lstStyle/>
          <a:p>
            <a:pPr lvl="0">
              <a:lnSpc>
                <a:spcPct val="107000"/>
              </a:lnSpc>
              <a:spcAft>
                <a:spcPts val="0"/>
              </a:spcAft>
            </a:pPr>
            <a:r>
              <a:rPr lang="de-DE" sz="2800" dirty="0">
                <a:ea typeface="Calibri" panose="020F0502020204030204" pitchFamily="34" charset="0"/>
                <a:cs typeface="Times New Roman" panose="02020603050405020304" pitchFamily="18" charset="0"/>
              </a:rPr>
              <a:t>Hinweis an die Schüler*innen</a:t>
            </a:r>
          </a:p>
          <a:p>
            <a:pPr lvl="0">
              <a:lnSpc>
                <a:spcPct val="107000"/>
              </a:lnSpc>
              <a:spcAft>
                <a:spcPts val="0"/>
              </a:spcAft>
            </a:pPr>
            <a:endParaRPr lang="de-DE" sz="2800" dirty="0">
              <a:ea typeface="Calibri" panose="020F0502020204030204" pitchFamily="34" charset="0"/>
              <a:cs typeface="Times New Roman" panose="02020603050405020304" pitchFamily="18" charset="0"/>
            </a:endParaRPr>
          </a:p>
          <a:p>
            <a:pPr lvl="0">
              <a:lnSpc>
                <a:spcPct val="107000"/>
              </a:lnSpc>
              <a:spcAft>
                <a:spcPts val="0"/>
              </a:spcAft>
            </a:pPr>
            <a:r>
              <a:rPr lang="de-DE" sz="2800" dirty="0">
                <a:ea typeface="Calibri" panose="020F0502020204030204" pitchFamily="34" charset="0"/>
                <a:cs typeface="Times New Roman" panose="02020603050405020304" pitchFamily="18" charset="0"/>
              </a:rPr>
              <a:t>Die bei ‚Abgefahren, wie krass ist das </a:t>
            </a:r>
            <a:r>
              <a:rPr lang="de-DE" sz="2800" err="1">
                <a:ea typeface="Calibri" panose="020F0502020204030204" pitchFamily="34" charset="0"/>
                <a:cs typeface="Times New Roman" panose="02020603050405020304" pitchFamily="18" charset="0"/>
              </a:rPr>
              <a:t>denn</a:t>
            </a:r>
            <a:r>
              <a:rPr lang="de-DE" sz="2800">
                <a:ea typeface="Calibri" panose="020F0502020204030204" pitchFamily="34" charset="0"/>
                <a:cs typeface="Times New Roman" panose="02020603050405020304" pitchFamily="18" charset="0"/>
              </a:rPr>
              <a:t>‘ vorgestellten </a:t>
            </a:r>
            <a:endParaRPr lang="de-DE" sz="2800" dirty="0">
              <a:ea typeface="Calibri" panose="020F0502020204030204" pitchFamily="34" charset="0"/>
              <a:cs typeface="Times New Roman" panose="02020603050405020304" pitchFamily="18" charset="0"/>
            </a:endParaRPr>
          </a:p>
          <a:p>
            <a:pPr lvl="0">
              <a:lnSpc>
                <a:spcPct val="107000"/>
              </a:lnSpc>
              <a:spcAft>
                <a:spcPts val="0"/>
              </a:spcAft>
            </a:pPr>
            <a:r>
              <a:rPr lang="de-DE" sz="2800" dirty="0">
                <a:ea typeface="Calibri" panose="020F0502020204030204" pitchFamily="34" charset="0"/>
                <a:cs typeface="Times New Roman" panose="02020603050405020304" pitchFamily="18" charset="0"/>
              </a:rPr>
              <a:t>Unfallszenen sind reale und echte Unfallbilder.</a:t>
            </a:r>
          </a:p>
          <a:p>
            <a:pPr>
              <a:lnSpc>
                <a:spcPct val="107000"/>
              </a:lnSpc>
            </a:pPr>
            <a:r>
              <a:rPr lang="de-DE" sz="2800" kern="150" dirty="0">
                <a:ea typeface="MetaNormalLF-Roman"/>
                <a:cs typeface="MetaNormalLF-Roman"/>
              </a:rPr>
              <a:t>Wer einen Unfall in der Familie, im Freundeskreis oder ein sonstiges stark emotional belastendes Ereignis erlebt hat, dem sollte es freigestellt werden, am Bühnenprogramm ‚Abgefahren, wie krass ist das denn‘ teilzunehmen.</a:t>
            </a:r>
            <a:endParaRPr lang="de-DE" sz="2800" kern="150" dirty="0">
              <a:ea typeface="SimSun" panose="02010600030101010101" pitchFamily="2" charset="-122"/>
              <a:cs typeface="Mangal"/>
            </a:endParaRPr>
          </a:p>
          <a:p>
            <a:pPr lvl="0">
              <a:lnSpc>
                <a:spcPct val="107000"/>
              </a:lnSpc>
              <a:spcAft>
                <a:spcPts val="0"/>
              </a:spcAft>
            </a:pPr>
            <a:endParaRPr lang="de-DE" sz="2200" dirty="0">
              <a:ea typeface="Calibri" panose="020F0502020204030204" pitchFamily="34" charset="0"/>
              <a:cs typeface="Times New Roman" panose="02020603050405020304" pitchFamily="18" charset="0"/>
            </a:endParaRPr>
          </a:p>
          <a:p>
            <a:pPr lvl="0">
              <a:lnSpc>
                <a:spcPct val="107000"/>
              </a:lnSpc>
              <a:spcAft>
                <a:spcPts val="0"/>
              </a:spcAft>
            </a:pPr>
            <a:endParaRPr lang="de-DE" sz="2200" dirty="0">
              <a:effectLst/>
              <a:ea typeface="Calibri" panose="020F0502020204030204" pitchFamily="34" charset="0"/>
              <a:cs typeface="Times New Roman" panose="02020603050405020304" pitchFamily="18" charset="0"/>
            </a:endParaRPr>
          </a:p>
          <a:p>
            <a:pPr lvl="0">
              <a:lnSpc>
                <a:spcPct val="107000"/>
              </a:lnSpc>
              <a:spcAft>
                <a:spcPts val="0"/>
              </a:spcAft>
            </a:pPr>
            <a:endParaRPr lang="de-DE" sz="2200" dirty="0">
              <a:effectLst/>
              <a:ea typeface="Calibri" panose="020F0502020204030204" pitchFamily="34" charset="0"/>
              <a:cs typeface="Times New Roman" panose="02020603050405020304" pitchFamily="18" charset="0"/>
            </a:endParaRP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77460" y="-390823"/>
            <a:ext cx="879828" cy="1787611"/>
          </a:xfrm>
          <a:prstGeom prst="rect">
            <a:avLst/>
          </a:prstGeom>
        </p:spPr>
      </p:pic>
    </p:spTree>
    <p:extLst>
      <p:ext uri="{BB962C8B-B14F-4D97-AF65-F5344CB8AC3E}">
        <p14:creationId xmlns:p14="http://schemas.microsoft.com/office/powerpoint/2010/main" val="3703742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78" y="632"/>
            <a:ext cx="12274378" cy="6857368"/>
          </a:xfrm>
          <a:prstGeom prst="rect">
            <a:avLst/>
          </a:prstGeom>
        </p:spPr>
      </p:pic>
    </p:spTree>
    <p:extLst>
      <p:ext uri="{BB962C8B-B14F-4D97-AF65-F5344CB8AC3E}">
        <p14:creationId xmlns:p14="http://schemas.microsoft.com/office/powerpoint/2010/main" val="2593744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403655" y="936672"/>
            <a:ext cx="11211698" cy="5386090"/>
          </a:xfrm>
          <a:prstGeom prst="rect">
            <a:avLst/>
          </a:prstGeom>
          <a:noFill/>
        </p:spPr>
        <p:txBody>
          <a:bodyPr wrap="square" rtlCol="0">
            <a:spAutoFit/>
          </a:bodyPr>
          <a:lstStyle/>
          <a:p>
            <a:r>
              <a:rPr lang="de-DE" dirty="0"/>
              <a:t>                                                     …</a:t>
            </a:r>
          </a:p>
          <a:p>
            <a:endParaRPr lang="de-DE" dirty="0"/>
          </a:p>
          <a:p>
            <a:r>
              <a:rPr lang="de-DE" dirty="0"/>
              <a:t>                          … </a:t>
            </a:r>
            <a:r>
              <a:rPr lang="de-DE" sz="2800" dirty="0"/>
              <a:t>ist die Darstellung tödlicher Verkehrsunfälle, </a:t>
            </a:r>
          </a:p>
          <a:p>
            <a:r>
              <a:rPr lang="de-DE" sz="2800" dirty="0"/>
              <a:t>                 verursacht von jungen Fahranfängern.</a:t>
            </a:r>
          </a:p>
          <a:p>
            <a:r>
              <a:rPr lang="de-DE" sz="2800" dirty="0"/>
              <a:t>                 Verschiedene Akteure (Beteiligte, Hinterbliebene, Einsatzkräfte, </a:t>
            </a:r>
          </a:p>
          <a:p>
            <a:r>
              <a:rPr lang="de-DE" sz="2800" dirty="0"/>
              <a:t>                 Notfallseelsorger) schildern ihre persönlichen Eindrücke</a:t>
            </a:r>
          </a:p>
          <a:p>
            <a:r>
              <a:rPr lang="de-DE" sz="2800" dirty="0"/>
              <a:t>                 des Unfalls emotional und direkt.</a:t>
            </a:r>
          </a:p>
          <a:p>
            <a:endParaRPr lang="de-DE" sz="2800" dirty="0"/>
          </a:p>
          <a:p>
            <a:r>
              <a:rPr lang="de-DE" sz="2800" dirty="0"/>
              <a:t>                   Das Verkehrspräventionsprojekt besteht aus 3 Bausteinen</a:t>
            </a:r>
          </a:p>
          <a:p>
            <a:r>
              <a:rPr lang="de-DE" sz="2800" dirty="0"/>
              <a:t>                 - Vorbereitung </a:t>
            </a:r>
          </a:p>
          <a:p>
            <a:r>
              <a:rPr lang="de-DE" sz="2800" dirty="0"/>
              <a:t>                 - Bühnenprogramm </a:t>
            </a:r>
          </a:p>
          <a:p>
            <a:r>
              <a:rPr lang="de-DE" sz="2800" dirty="0"/>
              <a:t>                 - Nachbereitung </a:t>
            </a:r>
          </a:p>
          <a:p>
            <a:endParaRPr lang="de-DE" sz="28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04711" y="-438749"/>
            <a:ext cx="1172180" cy="2381601"/>
          </a:xfrm>
          <a:prstGeom prst="rect">
            <a:avLst/>
          </a:prstGeom>
        </p:spPr>
      </p:pic>
    </p:spTree>
    <p:extLst>
      <p:ext uri="{BB962C8B-B14F-4D97-AF65-F5344CB8AC3E}">
        <p14:creationId xmlns:p14="http://schemas.microsoft.com/office/powerpoint/2010/main" val="289556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3885907467"/>
              </p:ext>
            </p:extLst>
          </p:nvPr>
        </p:nvGraphicFramePr>
        <p:xfrm>
          <a:off x="3873328" y="4010929"/>
          <a:ext cx="3524250" cy="268605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feld 9"/>
          <p:cNvSpPr txBox="1"/>
          <p:nvPr/>
        </p:nvSpPr>
        <p:spPr>
          <a:xfrm>
            <a:off x="1210961" y="1049719"/>
            <a:ext cx="9555893" cy="430887"/>
          </a:xfrm>
          <a:prstGeom prst="rect">
            <a:avLst/>
          </a:prstGeom>
          <a:noFill/>
        </p:spPr>
        <p:txBody>
          <a:bodyPr wrap="square" rtlCol="0">
            <a:spAutoFit/>
          </a:bodyPr>
          <a:lstStyle/>
          <a:p>
            <a:r>
              <a:rPr lang="de-DE" sz="2200" b="1" dirty="0"/>
              <a:t>Wie viele Einwohner haben die Landkreise Emsland und Grafschaft Bentheim?</a:t>
            </a:r>
          </a:p>
        </p:txBody>
      </p:sp>
      <p:sp>
        <p:nvSpPr>
          <p:cNvPr id="11" name="Textfeld 10"/>
          <p:cNvSpPr txBox="1"/>
          <p:nvPr/>
        </p:nvSpPr>
        <p:spPr>
          <a:xfrm>
            <a:off x="2759673" y="1503636"/>
            <a:ext cx="6746789" cy="769441"/>
          </a:xfrm>
          <a:prstGeom prst="rect">
            <a:avLst/>
          </a:prstGeom>
          <a:noFill/>
        </p:spPr>
        <p:txBody>
          <a:bodyPr wrap="square" rtlCol="0">
            <a:spAutoFit/>
          </a:bodyPr>
          <a:lstStyle/>
          <a:p>
            <a:r>
              <a:rPr lang="de-DE" sz="2200" dirty="0"/>
              <a:t>Landkreis Emsland: ca. 330.000 Einwohner</a:t>
            </a:r>
          </a:p>
          <a:p>
            <a:r>
              <a:rPr lang="de-DE" sz="2200" dirty="0"/>
              <a:t>Landkreis Grafschaft Bentheim: ca. 136.000 Einwohner</a:t>
            </a:r>
          </a:p>
        </p:txBody>
      </p:sp>
      <p:sp>
        <p:nvSpPr>
          <p:cNvPr id="12" name="Textfeld 11"/>
          <p:cNvSpPr txBox="1"/>
          <p:nvPr/>
        </p:nvSpPr>
        <p:spPr>
          <a:xfrm>
            <a:off x="1210961" y="2530324"/>
            <a:ext cx="8484973" cy="430887"/>
          </a:xfrm>
          <a:prstGeom prst="rect">
            <a:avLst/>
          </a:prstGeom>
          <a:noFill/>
        </p:spPr>
        <p:txBody>
          <a:bodyPr wrap="square" rtlCol="0">
            <a:spAutoFit/>
          </a:bodyPr>
          <a:lstStyle/>
          <a:p>
            <a:r>
              <a:rPr lang="de-DE" sz="2200" b="1" dirty="0"/>
              <a:t>Wie viele Einwohner sind in der Altersgruppe 17-24 Jahre?</a:t>
            </a:r>
            <a:r>
              <a:rPr lang="de-DE" sz="2200" dirty="0"/>
              <a:t>                        </a:t>
            </a:r>
          </a:p>
        </p:txBody>
      </p:sp>
      <p:sp>
        <p:nvSpPr>
          <p:cNvPr id="13" name="Textfeld 12"/>
          <p:cNvSpPr txBox="1"/>
          <p:nvPr/>
        </p:nvSpPr>
        <p:spPr>
          <a:xfrm>
            <a:off x="2759673" y="2938074"/>
            <a:ext cx="7755924" cy="769441"/>
          </a:xfrm>
          <a:prstGeom prst="rect">
            <a:avLst/>
          </a:prstGeom>
          <a:noFill/>
        </p:spPr>
        <p:txBody>
          <a:bodyPr wrap="square" rtlCol="0">
            <a:spAutoFit/>
          </a:bodyPr>
          <a:lstStyle/>
          <a:p>
            <a:r>
              <a:rPr lang="de-DE" sz="2200" dirty="0"/>
              <a:t>Landkreis Emsland: ca. 26.400 Einwohner</a:t>
            </a:r>
          </a:p>
          <a:p>
            <a:r>
              <a:rPr lang="de-DE" sz="2200" dirty="0"/>
              <a:t>LK Grafschaft Bentheim: ca. 10.800 Einwohner</a:t>
            </a:r>
          </a:p>
        </p:txBody>
      </p:sp>
      <p:sp>
        <p:nvSpPr>
          <p:cNvPr id="14" name="Textfeld 13"/>
          <p:cNvSpPr txBox="1"/>
          <p:nvPr/>
        </p:nvSpPr>
        <p:spPr>
          <a:xfrm>
            <a:off x="7397578" y="4464908"/>
            <a:ext cx="4209536" cy="1107996"/>
          </a:xfrm>
          <a:prstGeom prst="rect">
            <a:avLst/>
          </a:prstGeom>
          <a:noFill/>
        </p:spPr>
        <p:txBody>
          <a:bodyPr wrap="square" rtlCol="0">
            <a:spAutoFit/>
          </a:bodyPr>
          <a:lstStyle/>
          <a:p>
            <a:r>
              <a:rPr lang="de-DE" sz="2200" dirty="0"/>
              <a:t>Die Altersgruppe der jungen Fahranfänger macht nur 8% an der Gesamtbevölkerung aus</a:t>
            </a:r>
          </a:p>
        </p:txBody>
      </p:sp>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7852" y="-481218"/>
            <a:ext cx="925078" cy="1879547"/>
          </a:xfrm>
          <a:prstGeom prst="rect">
            <a:avLst/>
          </a:prstGeom>
        </p:spPr>
      </p:pic>
    </p:spTree>
    <p:extLst>
      <p:ext uri="{BB962C8B-B14F-4D97-AF65-F5344CB8AC3E}">
        <p14:creationId xmlns:p14="http://schemas.microsoft.com/office/powerpoint/2010/main" val="406093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1" grpId="0"/>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 10">
            <a:extLst>
              <a:ext uri="{FF2B5EF4-FFF2-40B4-BE49-F238E27FC236}">
                <a16:creationId xmlns:a16="http://schemas.microsoft.com/office/drawing/2014/main" id="{D2ADAC55-4A63-4379-9FD0-D2F3447EA923}"/>
              </a:ext>
            </a:extLst>
          </p:cNvPr>
          <p:cNvGraphicFramePr/>
          <p:nvPr/>
        </p:nvGraphicFramePr>
        <p:xfrm>
          <a:off x="772694" y="118087"/>
          <a:ext cx="8128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feld 11">
            <a:extLst>
              <a:ext uri="{FF2B5EF4-FFF2-40B4-BE49-F238E27FC236}">
                <a16:creationId xmlns:a16="http://schemas.microsoft.com/office/drawing/2014/main" id="{8E63B1E3-C8F8-453A-B3ED-76B641ED1921}"/>
              </a:ext>
            </a:extLst>
          </p:cNvPr>
          <p:cNvSpPr txBox="1"/>
          <p:nvPr/>
        </p:nvSpPr>
        <p:spPr>
          <a:xfrm>
            <a:off x="8256342" y="1138268"/>
            <a:ext cx="3470442" cy="1569660"/>
          </a:xfrm>
          <a:prstGeom prst="rect">
            <a:avLst/>
          </a:prstGeom>
          <a:noFill/>
        </p:spPr>
        <p:txBody>
          <a:bodyPr wrap="square" rtlCol="0">
            <a:spAutoFit/>
          </a:bodyPr>
          <a:lstStyle/>
          <a:p>
            <a:r>
              <a:rPr lang="de-DE" sz="2400" dirty="0"/>
              <a:t>Gesamtzahl aller tödlichen </a:t>
            </a:r>
          </a:p>
          <a:p>
            <a:r>
              <a:rPr lang="de-DE" sz="2400" dirty="0"/>
              <a:t>Verkehrsunfälle  im Jahr in den Landkreisen Emsland und Grafschaft Bentheim</a:t>
            </a:r>
          </a:p>
        </p:txBody>
      </p:sp>
      <p:sp>
        <p:nvSpPr>
          <p:cNvPr id="13" name="Flussdiagramm: Verbinder 12">
            <a:extLst>
              <a:ext uri="{FF2B5EF4-FFF2-40B4-BE49-F238E27FC236}">
                <a16:creationId xmlns:a16="http://schemas.microsoft.com/office/drawing/2014/main" id="{7D3F65E7-533E-4290-8143-F64669698C99}"/>
              </a:ext>
            </a:extLst>
          </p:cNvPr>
          <p:cNvSpPr/>
          <p:nvPr/>
        </p:nvSpPr>
        <p:spPr>
          <a:xfrm>
            <a:off x="7559850" y="1698266"/>
            <a:ext cx="636336" cy="585506"/>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D8761B84-C4BC-47C7-B243-DA530238C3F5}"/>
              </a:ext>
            </a:extLst>
          </p:cNvPr>
          <p:cNvSpPr txBox="1"/>
          <p:nvPr/>
        </p:nvSpPr>
        <p:spPr>
          <a:xfrm>
            <a:off x="8325853" y="3728109"/>
            <a:ext cx="3598779" cy="1200329"/>
          </a:xfrm>
          <a:prstGeom prst="rect">
            <a:avLst/>
          </a:prstGeom>
          <a:noFill/>
        </p:spPr>
        <p:txBody>
          <a:bodyPr wrap="square" rtlCol="0">
            <a:spAutoFit/>
          </a:bodyPr>
          <a:lstStyle/>
          <a:p>
            <a:r>
              <a:rPr lang="de-DE" sz="2400" dirty="0"/>
              <a:t>Verursacher tödlicher/schwerer Unfälle im Alter von 17-24 Jahre</a:t>
            </a:r>
          </a:p>
        </p:txBody>
      </p:sp>
      <p:graphicFrame>
        <p:nvGraphicFramePr>
          <p:cNvPr id="18" name="Diagramm 17">
            <a:extLst>
              <a:ext uri="{FF2B5EF4-FFF2-40B4-BE49-F238E27FC236}">
                <a16:creationId xmlns:a16="http://schemas.microsoft.com/office/drawing/2014/main" id="{B8A513CF-067C-4F1A-ADE1-29FCEF008BFC}"/>
              </a:ext>
            </a:extLst>
          </p:cNvPr>
          <p:cNvGraphicFramePr/>
          <p:nvPr>
            <p:extLst>
              <p:ext uri="{D42A27DB-BD31-4B8C-83A1-F6EECF244321}">
                <p14:modId xmlns:p14="http://schemas.microsoft.com/office/powerpoint/2010/main" val="475548268"/>
              </p:ext>
            </p:extLst>
          </p:nvPr>
        </p:nvGraphicFramePr>
        <p:xfrm>
          <a:off x="267368" y="442154"/>
          <a:ext cx="8128000" cy="5418667"/>
        </p:xfrm>
        <a:graphic>
          <a:graphicData uri="http://schemas.openxmlformats.org/drawingml/2006/chart">
            <c:chart xmlns:c="http://schemas.openxmlformats.org/drawingml/2006/chart" xmlns:r="http://schemas.openxmlformats.org/officeDocument/2006/relationships" r:id="rId3"/>
          </a:graphicData>
        </a:graphic>
      </p:graphicFrame>
      <p:pic>
        <p:nvPicPr>
          <p:cNvPr id="19" name="Grafik 18">
            <a:extLst>
              <a:ext uri="{FF2B5EF4-FFF2-40B4-BE49-F238E27FC236}">
                <a16:creationId xmlns:a16="http://schemas.microsoft.com/office/drawing/2014/main" id="{570D5423-C4F8-456B-A8D1-ABEA506F5E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56204" y="-456205"/>
            <a:ext cx="884312" cy="1796719"/>
          </a:xfrm>
          <a:prstGeom prst="rect">
            <a:avLst/>
          </a:prstGeom>
        </p:spPr>
      </p:pic>
      <p:sp>
        <p:nvSpPr>
          <p:cNvPr id="20" name="Textfeld 19">
            <a:extLst>
              <a:ext uri="{FF2B5EF4-FFF2-40B4-BE49-F238E27FC236}">
                <a16:creationId xmlns:a16="http://schemas.microsoft.com/office/drawing/2014/main" id="{F5701B9F-76F3-486F-A05A-BDC2AAC861C8}"/>
              </a:ext>
            </a:extLst>
          </p:cNvPr>
          <p:cNvSpPr txBox="1"/>
          <p:nvPr/>
        </p:nvSpPr>
        <p:spPr>
          <a:xfrm>
            <a:off x="898360" y="5918256"/>
            <a:ext cx="10382060" cy="769441"/>
          </a:xfrm>
          <a:prstGeom prst="rect">
            <a:avLst/>
          </a:prstGeom>
          <a:noFill/>
        </p:spPr>
        <p:txBody>
          <a:bodyPr wrap="square" rtlCol="0">
            <a:spAutoFit/>
          </a:bodyPr>
          <a:lstStyle/>
          <a:p>
            <a:r>
              <a:rPr lang="de-DE" sz="2200" b="1" dirty="0">
                <a:solidFill>
                  <a:schemeClr val="accent1">
                    <a:lumMod val="75000"/>
                  </a:schemeClr>
                </a:solidFill>
              </a:rPr>
              <a:t>Obwohl die Altersgruppe 17-24 Jahre nur ca. 8 % der Gesamtbevölkerung stellt, </a:t>
            </a:r>
          </a:p>
          <a:p>
            <a:r>
              <a:rPr lang="de-DE" sz="2200" b="1" dirty="0">
                <a:solidFill>
                  <a:schemeClr val="accent1">
                    <a:lumMod val="75000"/>
                  </a:schemeClr>
                </a:solidFill>
              </a:rPr>
              <a:t>verursacht diese Altersgruppe ca. 20 % aller tödlichen und schweren Verkehrsunfälle.</a:t>
            </a:r>
          </a:p>
        </p:txBody>
      </p:sp>
    </p:spTree>
    <p:extLst>
      <p:ext uri="{BB962C8B-B14F-4D97-AF65-F5344CB8AC3E}">
        <p14:creationId xmlns:p14="http://schemas.microsoft.com/office/powerpoint/2010/main" val="3716192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6"/>
          <p:cNvSpPr txBox="1"/>
          <p:nvPr/>
        </p:nvSpPr>
        <p:spPr>
          <a:xfrm>
            <a:off x="1250444" y="4234989"/>
            <a:ext cx="9148056" cy="1122213"/>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fontAlgn="base">
              <a:spcAft>
                <a:spcPts val="0"/>
              </a:spcAft>
            </a:pPr>
            <a:r>
              <a:rPr lang="de-DE" sz="2200" b="1" dirty="0">
                <a:effectLst/>
                <a:ea typeface="Times New Roman" panose="02020603050405020304" pitchFamily="18" charset="0"/>
              </a:rPr>
              <a:t>Frage:</a:t>
            </a:r>
            <a:r>
              <a:rPr lang="de-DE" sz="2200" dirty="0">
                <a:effectLst/>
                <a:ea typeface="Times New Roman" panose="02020603050405020304" pitchFamily="18" charset="0"/>
              </a:rPr>
              <a:t> </a:t>
            </a:r>
            <a:r>
              <a:rPr lang="de-DE" sz="2200" b="1" kern="1200" dirty="0">
                <a:solidFill>
                  <a:srgbClr val="000000"/>
                </a:solidFill>
                <a:effectLst/>
                <a:ea typeface="MS PGothic" panose="020B0600070205080204" pitchFamily="34" charset="-128"/>
                <a:cs typeface="MS PGothic" panose="020B0600070205080204" pitchFamily="34" charset="-128"/>
              </a:rPr>
              <a:t>Was sind mögliche Unfallursachen und/oder Gefahren im Straßenverkehr in der Risikogruppe der jungen Fahranfänger (17-24 Jahre)?  </a:t>
            </a:r>
          </a:p>
          <a:p>
            <a:pPr algn="ctr" fontAlgn="base">
              <a:spcAft>
                <a:spcPts val="0"/>
              </a:spcAft>
            </a:pPr>
            <a:r>
              <a:rPr lang="de-DE" sz="2200" b="1" dirty="0">
                <a:solidFill>
                  <a:srgbClr val="000000"/>
                </a:solidFill>
                <a:ea typeface="MS PGothic" panose="020B0600070205080204" pitchFamily="34" charset="-128"/>
              </a:rPr>
              <a:t> </a:t>
            </a:r>
            <a:r>
              <a:rPr lang="de-DE" sz="2200" b="1" dirty="0">
                <a:effectLst/>
                <a:ea typeface="Times New Roman" panose="02020603050405020304" pitchFamily="18" charset="0"/>
              </a:rPr>
              <a:t>Unterscheide hier zwischen Einflüssen durch</a:t>
            </a:r>
          </a:p>
          <a:p>
            <a:pPr>
              <a:lnSpc>
                <a:spcPct val="107000"/>
              </a:lnSpc>
              <a:spcAft>
                <a:spcPts val="800"/>
              </a:spcAft>
            </a:pPr>
            <a:r>
              <a:rPr lang="de-DE" sz="11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3" name="Grafik 2"/>
          <p:cNvPicPr/>
          <p:nvPr/>
        </p:nvPicPr>
        <p:blipFill>
          <a:blip r:embed="rId2"/>
          <a:stretch>
            <a:fillRect/>
          </a:stretch>
        </p:blipFill>
        <p:spPr>
          <a:xfrm>
            <a:off x="3395275" y="240800"/>
            <a:ext cx="5056619" cy="3805410"/>
          </a:xfrm>
          <a:prstGeom prst="rect">
            <a:avLst/>
          </a:prstGeom>
        </p:spPr>
      </p:pic>
      <p:sp>
        <p:nvSpPr>
          <p:cNvPr id="4" name="Rechteck 3"/>
          <p:cNvSpPr/>
          <p:nvPr/>
        </p:nvSpPr>
        <p:spPr>
          <a:xfrm>
            <a:off x="574138" y="5669993"/>
            <a:ext cx="2124075" cy="6707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200" b="1" dirty="0">
                <a:effectLst/>
                <a:ea typeface="Calibri" panose="020F0502020204030204" pitchFamily="34" charset="0"/>
                <a:cs typeface="Times New Roman" panose="02020603050405020304" pitchFamily="18" charset="0"/>
              </a:rPr>
              <a:t>Fahrer*innen</a:t>
            </a:r>
            <a:endParaRPr lang="de-DE" sz="2200" dirty="0">
              <a:effectLst/>
              <a:ea typeface="Calibri" panose="020F0502020204030204" pitchFamily="34" charset="0"/>
              <a:cs typeface="Times New Roman" panose="02020603050405020304" pitchFamily="18" charset="0"/>
            </a:endParaRPr>
          </a:p>
        </p:txBody>
      </p:sp>
      <p:sp>
        <p:nvSpPr>
          <p:cNvPr id="5" name="Rechteck 4"/>
          <p:cNvSpPr/>
          <p:nvPr/>
        </p:nvSpPr>
        <p:spPr>
          <a:xfrm>
            <a:off x="3395275" y="5669993"/>
            <a:ext cx="2124075" cy="670782"/>
          </a:xfrm>
          <a:prstGeom prst="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2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Fahrzeug</a:t>
            </a:r>
            <a:endParaRPr lang="de-DE"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hteck 5"/>
          <p:cNvSpPr/>
          <p:nvPr/>
        </p:nvSpPr>
        <p:spPr>
          <a:xfrm>
            <a:off x="6216412" y="5669993"/>
            <a:ext cx="2124075" cy="669247"/>
          </a:xfrm>
          <a:prstGeom prst="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2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Äußere Einflüsse</a:t>
            </a:r>
            <a:endParaRPr lang="de-DE"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hteck 6"/>
          <p:cNvSpPr/>
          <p:nvPr/>
        </p:nvSpPr>
        <p:spPr>
          <a:xfrm>
            <a:off x="9037549" y="5668458"/>
            <a:ext cx="2124075" cy="670782"/>
          </a:xfrm>
          <a:prstGeom prst="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2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Sonstige Einflüsse</a:t>
            </a:r>
            <a:endParaRPr lang="de-DE"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feld 8"/>
          <p:cNvSpPr txBox="1"/>
          <p:nvPr/>
        </p:nvSpPr>
        <p:spPr>
          <a:xfrm>
            <a:off x="4745637" y="150621"/>
            <a:ext cx="2157671" cy="461665"/>
          </a:xfrm>
          <a:prstGeom prst="rect">
            <a:avLst/>
          </a:prstGeom>
          <a:noFill/>
        </p:spPr>
        <p:txBody>
          <a:bodyPr wrap="square" rtlCol="0">
            <a:spAutoFit/>
          </a:bodyPr>
          <a:lstStyle/>
          <a:p>
            <a:r>
              <a:rPr lang="de-DE" sz="2400" b="1" dirty="0"/>
              <a:t>Gruppenarbeit</a:t>
            </a:r>
          </a:p>
        </p:txBody>
      </p:sp>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51375" y="-477236"/>
            <a:ext cx="925078" cy="1879547"/>
          </a:xfrm>
          <a:prstGeom prst="rect">
            <a:avLst/>
          </a:prstGeom>
        </p:spPr>
      </p:pic>
    </p:spTree>
    <p:extLst>
      <p:ext uri="{BB962C8B-B14F-4D97-AF65-F5344CB8AC3E}">
        <p14:creationId xmlns:p14="http://schemas.microsoft.com/office/powerpoint/2010/main" val="1588176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5331" y="1072038"/>
            <a:ext cx="3072711"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000" b="1" dirty="0">
                <a:effectLst/>
                <a:ea typeface="Calibri" panose="020F0502020204030204" pitchFamily="34" charset="0"/>
                <a:cs typeface="Times New Roman" panose="02020603050405020304" pitchFamily="18" charset="0"/>
              </a:rPr>
              <a:t>Fahrer*innen</a:t>
            </a:r>
            <a:endParaRPr lang="de-DE" sz="2000" dirty="0">
              <a:effectLst/>
              <a:ea typeface="Calibri" panose="020F0502020204030204" pitchFamily="34" charset="0"/>
              <a:cs typeface="Times New Roman" panose="02020603050405020304" pitchFamily="18" charset="0"/>
            </a:endParaRPr>
          </a:p>
        </p:txBody>
      </p:sp>
      <p:sp>
        <p:nvSpPr>
          <p:cNvPr id="3" name="Rechteck 2"/>
          <p:cNvSpPr/>
          <p:nvPr/>
        </p:nvSpPr>
        <p:spPr>
          <a:xfrm>
            <a:off x="3451654" y="1052987"/>
            <a:ext cx="2453909" cy="352425"/>
          </a:xfrm>
          <a:prstGeom prst="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0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Fahrzeug</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hteck 3"/>
          <p:cNvSpPr/>
          <p:nvPr/>
        </p:nvSpPr>
        <p:spPr>
          <a:xfrm>
            <a:off x="6164139" y="1061869"/>
            <a:ext cx="2852481" cy="352425"/>
          </a:xfrm>
          <a:prstGeom prst="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0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Äußere Einflüsse</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hteck 4"/>
          <p:cNvSpPr/>
          <p:nvPr/>
        </p:nvSpPr>
        <p:spPr>
          <a:xfrm>
            <a:off x="9230247" y="1072038"/>
            <a:ext cx="2844239" cy="352425"/>
          </a:xfrm>
          <a:prstGeom prst="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20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Sonstige Einflüsse</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13"/>
          <p:cNvSpPr txBox="1"/>
          <p:nvPr/>
        </p:nvSpPr>
        <p:spPr>
          <a:xfrm>
            <a:off x="115330" y="1437122"/>
            <a:ext cx="3072712" cy="4522831"/>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Überhöhte Geschwindigkeit</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Fehlende Erfahrung</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Selbstüberschätzung</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Unangepasste Fahrweise</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Müdigkeit</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Stress/Zeitdruck</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Alkohol/Drogen</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Abstand nicht eingehalten</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Gurt</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Wartung des Fahrzeuges</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Verkehrsregeln missachtet/nicht bekannt</a:t>
            </a:r>
          </a:p>
          <a:p>
            <a:pPr marL="342900" lvl="0" indent="-342900">
              <a:lnSpc>
                <a:spcPct val="107000"/>
              </a:lnSpc>
              <a:spcAft>
                <a:spcPts val="80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7" name="Textfeld 16"/>
          <p:cNvSpPr txBox="1"/>
          <p:nvPr/>
        </p:nvSpPr>
        <p:spPr>
          <a:xfrm>
            <a:off x="3464129" y="1464018"/>
            <a:ext cx="2436470" cy="2706645"/>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Technische Defekte</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Bereifung</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Beladung/Anhänger</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Verkehrssicherheit</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ABS/ESP/   Assistenzsysteme</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t>
            </a:r>
          </a:p>
          <a:p>
            <a:pPr marL="457200">
              <a:lnSpc>
                <a:spcPct val="107000"/>
              </a:lnSpc>
              <a:spcAft>
                <a:spcPts val="800"/>
              </a:spcAft>
            </a:pPr>
            <a:r>
              <a:rPr lang="de-DE"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8" name="Textfeld 15"/>
          <p:cNvSpPr txBox="1"/>
          <p:nvPr/>
        </p:nvSpPr>
        <p:spPr>
          <a:xfrm>
            <a:off x="6164138" y="1464018"/>
            <a:ext cx="2852481" cy="4250981"/>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Witterung</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Straßenbeschaffenheit</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Wildwechsel</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Unfälle</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Baustellen</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Andere Verkehrsteilnehmer</a:t>
            </a:r>
          </a:p>
          <a:p>
            <a:pPr marL="342900" lvl="0" indent="-342900">
              <a:lnSpc>
                <a:spcPct val="107000"/>
              </a:lnSpc>
              <a:spcAft>
                <a:spcPts val="80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9" name="Textfeld 17"/>
          <p:cNvSpPr txBox="1"/>
          <p:nvPr/>
        </p:nvSpPr>
        <p:spPr>
          <a:xfrm>
            <a:off x="9230247" y="1464018"/>
            <a:ext cx="2844239" cy="2973344"/>
          </a:xfrm>
          <a:prstGeom prst="rect">
            <a:avLst/>
          </a:prstGeom>
          <a:solidFill>
            <a:srgbClr val="FFC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Ablenkung durch Handy</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Rauchen</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Musik</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Betätigung Navigationsgerät</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Mitfahrer</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Essen/Trinken</a:t>
            </a:r>
          </a:p>
          <a:p>
            <a:pPr marL="342900" lvl="0" indent="-342900">
              <a:lnSpc>
                <a:spcPct val="107000"/>
              </a:lnSpc>
              <a:spcAft>
                <a:spcPts val="0"/>
              </a:spcAft>
              <a:buFont typeface="Wingdings" panose="05000000000000000000" pitchFamily="2" charset="2"/>
              <a:buChar char=""/>
            </a:pPr>
            <a:r>
              <a:rPr lang="de-DE" dirty="0">
                <a:effectLst/>
                <a:latin typeface="Calibri" panose="020F0502020204030204" pitchFamily="34" charset="0"/>
                <a:ea typeface="Calibri" panose="020F0502020204030204" pitchFamily="34" charset="0"/>
                <a:cs typeface="Times New Roman" panose="02020603050405020304" pitchFamily="18" charset="0"/>
              </a:rPr>
              <a:t>……</a:t>
            </a:r>
          </a:p>
          <a:p>
            <a:pPr marL="457200">
              <a:lnSpc>
                <a:spcPct val="107000"/>
              </a:lnSpc>
              <a:spcAft>
                <a:spcPts val="800"/>
              </a:spcAft>
            </a:pPr>
            <a:r>
              <a:rPr lang="de-DE"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feld 21"/>
          <p:cNvSpPr txBox="1"/>
          <p:nvPr/>
        </p:nvSpPr>
        <p:spPr>
          <a:xfrm>
            <a:off x="782594" y="6060988"/>
            <a:ext cx="10808043" cy="733425"/>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de-DE" sz="2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Fazit: Die meisten Verkehrsunfälle ereignen sich durch das Fehlverhalten der Fahrer*innen</a:t>
            </a:r>
          </a:p>
          <a:p>
            <a:pPr>
              <a:lnSpc>
                <a:spcPct val="107000"/>
              </a:lnSpc>
              <a:spcAft>
                <a:spcPts val="0"/>
              </a:spcAft>
            </a:pPr>
            <a:r>
              <a:rPr lang="de-DE" sz="2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und wären damit in vielen Fällen vermeidbar</a:t>
            </a:r>
            <a:r>
              <a:rPr lang="de-DE" sz="2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endParaRPr lang="de-DE"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de-DE" sz="2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endParaRPr lang="de-DE"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77234" y="-453109"/>
            <a:ext cx="925078" cy="1879547"/>
          </a:xfrm>
          <a:prstGeom prst="rect">
            <a:avLst/>
          </a:prstGeom>
        </p:spPr>
      </p:pic>
      <p:sp>
        <p:nvSpPr>
          <p:cNvPr id="11" name="Textfeld 10">
            <a:extLst>
              <a:ext uri="{FF2B5EF4-FFF2-40B4-BE49-F238E27FC236}">
                <a16:creationId xmlns:a16="http://schemas.microsoft.com/office/drawing/2014/main" id="{F9AC4477-0E36-4D79-BCBA-51DDD603D895}"/>
              </a:ext>
            </a:extLst>
          </p:cNvPr>
          <p:cNvSpPr txBox="1"/>
          <p:nvPr/>
        </p:nvSpPr>
        <p:spPr>
          <a:xfrm>
            <a:off x="3188042" y="329514"/>
            <a:ext cx="6042205" cy="461665"/>
          </a:xfrm>
          <a:prstGeom prst="rect">
            <a:avLst/>
          </a:prstGeom>
          <a:solidFill>
            <a:schemeClr val="accent1"/>
          </a:solidFill>
          <a:ln>
            <a:solidFill>
              <a:schemeClr val="accent1">
                <a:lumMod val="50000"/>
              </a:schemeClr>
            </a:solidFill>
          </a:ln>
        </p:spPr>
        <p:txBody>
          <a:bodyPr wrap="square" rtlCol="0">
            <a:spAutoFit/>
          </a:bodyPr>
          <a:lstStyle/>
          <a:p>
            <a:pPr algn="ctr"/>
            <a:r>
              <a:rPr lang="de-DE" sz="2400" b="1" dirty="0">
                <a:solidFill>
                  <a:schemeClr val="bg1"/>
                </a:solidFill>
              </a:rPr>
              <a:t>Lösungsmöglichkeit</a:t>
            </a:r>
          </a:p>
        </p:txBody>
      </p:sp>
    </p:spTree>
    <p:extLst>
      <p:ext uri="{BB962C8B-B14F-4D97-AF65-F5344CB8AC3E}">
        <p14:creationId xmlns:p14="http://schemas.microsoft.com/office/powerpoint/2010/main" val="42510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p:nvPr/>
        </p:nvPicPr>
        <p:blipFill>
          <a:blip r:embed="rId2"/>
          <a:stretch>
            <a:fillRect/>
          </a:stretch>
        </p:blipFill>
        <p:spPr>
          <a:xfrm>
            <a:off x="3569218" y="152710"/>
            <a:ext cx="4389739" cy="3140395"/>
          </a:xfrm>
          <a:prstGeom prst="rect">
            <a:avLst/>
          </a:prstGeom>
        </p:spPr>
      </p:pic>
      <p:sp>
        <p:nvSpPr>
          <p:cNvPr id="4" name="Flussdiagramm: Alternativer Prozess 3"/>
          <p:cNvSpPr/>
          <p:nvPr/>
        </p:nvSpPr>
        <p:spPr>
          <a:xfrm>
            <a:off x="263480" y="3877120"/>
            <a:ext cx="2409825" cy="1000125"/>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1600" b="1" kern="120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Andere auf ihr Fehlverhalten/Fahrweise ansprechen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lussdiagramm: Alternativer Prozess 4"/>
          <p:cNvSpPr/>
          <p:nvPr/>
        </p:nvSpPr>
        <p:spPr>
          <a:xfrm>
            <a:off x="9814088" y="5648790"/>
            <a:ext cx="1933575" cy="733425"/>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Aft>
                <a:spcPts val="0"/>
              </a:spcAft>
            </a:pPr>
            <a:r>
              <a:rPr lang="de-DE" sz="1600"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a:t>
            </a:r>
          </a:p>
          <a:p>
            <a:pPr fontAlgn="base">
              <a:spcAft>
                <a:spcPts val="0"/>
              </a:spcAft>
            </a:pPr>
            <a:r>
              <a:rPr lang="de-DE" sz="1600"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a:t>
            </a: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Vorausschauend</a:t>
            </a:r>
            <a:endParaRPr lang="de-DE" sz="1200" dirty="0">
              <a:effectLst/>
              <a:latin typeface="Times New Roman" panose="02020603050405020304" pitchFamily="18" charset="0"/>
              <a:ea typeface="Times New Roman" panose="02020603050405020304" pitchFamily="18" charset="0"/>
            </a:endParaRPr>
          </a:p>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fahren</a:t>
            </a:r>
            <a:endParaRPr lang="de-DE" sz="1200" dirty="0">
              <a:effectLst/>
              <a:latin typeface="Times New Roman" panose="02020603050405020304" pitchFamily="18" charset="0"/>
              <a:ea typeface="Times New Roman" panose="02020603050405020304" pitchFamily="18" charset="0"/>
            </a:endParaRPr>
          </a:p>
          <a:p>
            <a:pPr algn="ctr">
              <a:lnSpc>
                <a:spcPct val="107000"/>
              </a:lnSpc>
              <a:spcAft>
                <a:spcPts val="800"/>
              </a:spcAft>
            </a:pPr>
            <a:r>
              <a:rPr lang="de-DE" sz="1600" b="1" dirty="0">
                <a:effectLst/>
                <a:latin typeface="Calibri" panose="020F0502020204030204" pitchFamily="34" charset="0"/>
                <a:ea typeface="Calibri" panose="020F0502020204030204" pitchFamily="34" charset="0"/>
                <a:cs typeface="Times New Roman" panose="02020603050405020304" pitchFamily="18" charset="0"/>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Flussdiagramm: Alternativer Prozess 5"/>
          <p:cNvSpPr/>
          <p:nvPr/>
        </p:nvSpPr>
        <p:spPr>
          <a:xfrm>
            <a:off x="7377289" y="3904724"/>
            <a:ext cx="1590675" cy="800100"/>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Aft>
                <a:spcPts val="0"/>
              </a:spcAft>
            </a:pPr>
            <a:endPar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endParaRPr>
          </a:p>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Verkehrsregeln</a:t>
            </a:r>
            <a:endParaRPr lang="de-DE" sz="1200" dirty="0">
              <a:effectLst/>
              <a:latin typeface="Times New Roman" panose="02020603050405020304" pitchFamily="18" charset="0"/>
              <a:ea typeface="Times New Roman" panose="02020603050405020304" pitchFamily="18" charset="0"/>
            </a:endParaRPr>
          </a:p>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einhalten</a:t>
            </a:r>
            <a:endParaRPr lang="de-DE" sz="1200" dirty="0">
              <a:effectLst/>
              <a:latin typeface="Times New Roman" panose="02020603050405020304" pitchFamily="18" charset="0"/>
              <a:ea typeface="Times New Roman" panose="02020603050405020304" pitchFamily="18" charset="0"/>
            </a:endParaRPr>
          </a:p>
          <a:p>
            <a:pPr algn="ctr">
              <a:lnSpc>
                <a:spcPct val="107000"/>
              </a:lnSpc>
              <a:spcAft>
                <a:spcPts val="800"/>
              </a:spcAft>
            </a:pPr>
            <a:r>
              <a:rPr lang="de-DE" sz="16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Flussdiagramm: Alternativer Prozess 6"/>
          <p:cNvSpPr/>
          <p:nvPr/>
        </p:nvSpPr>
        <p:spPr>
          <a:xfrm>
            <a:off x="7115515" y="5439240"/>
            <a:ext cx="1800225" cy="942975"/>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a:t>
            </a:r>
          </a:p>
          <a:p>
            <a:pPr fontAlgn="base">
              <a:spcAft>
                <a:spcPts val="0"/>
              </a:spcAft>
            </a:pPr>
            <a:r>
              <a:rPr lang="de-DE" sz="1600" b="1" dirty="0">
                <a:solidFill>
                  <a:srgbClr val="000000"/>
                </a:solidFill>
                <a:latin typeface="Calibri" panose="020F0502020204030204" pitchFamily="34" charset="0"/>
                <a:ea typeface="MS PGothic" panose="020B0600070205080204" pitchFamily="34" charset="-128"/>
                <a:cs typeface="MS PGothic" panose="020B0600070205080204" pitchFamily="34" charset="-128"/>
              </a:rPr>
              <a:t>   </a:t>
            </a: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Ausgeschlafen, </a:t>
            </a:r>
          </a:p>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ohne Stress und </a:t>
            </a:r>
          </a:p>
          <a:p>
            <a:pPr fontAlgn="base">
              <a:spcAft>
                <a:spcPts val="0"/>
              </a:spcAft>
            </a:pPr>
            <a:r>
              <a:rPr lang="de-DE" sz="1600" b="1" dirty="0">
                <a:solidFill>
                  <a:srgbClr val="000000"/>
                </a:solidFill>
                <a:latin typeface="Calibri" panose="020F0502020204030204" pitchFamily="34" charset="0"/>
                <a:ea typeface="MS PGothic" panose="020B0600070205080204" pitchFamily="34" charset="-128"/>
                <a:cs typeface="MS PGothic" panose="020B0600070205080204" pitchFamily="34" charset="-128"/>
              </a:rPr>
              <a:t>  </a:t>
            </a: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Zeitdruck fahren</a:t>
            </a:r>
            <a:endParaRPr lang="de-DE" sz="1200" dirty="0">
              <a:effectLst/>
              <a:latin typeface="Times New Roman" panose="02020603050405020304" pitchFamily="18" charset="0"/>
              <a:ea typeface="Times New Roman" panose="02020603050405020304" pitchFamily="18" charset="0"/>
            </a:endParaRPr>
          </a:p>
          <a:p>
            <a:pPr algn="ctr">
              <a:lnSpc>
                <a:spcPct val="107000"/>
              </a:lnSpc>
              <a:spcAft>
                <a:spcPts val="800"/>
              </a:spcAft>
            </a:pPr>
            <a:r>
              <a:rPr lang="de-DE" sz="16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Flussdiagramm: Alternativer Prozess 7"/>
          <p:cNvSpPr/>
          <p:nvPr/>
        </p:nvSpPr>
        <p:spPr>
          <a:xfrm>
            <a:off x="3569218" y="5669065"/>
            <a:ext cx="2647950" cy="1114425"/>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1600" b="1" kern="120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Keine Ablenkung im Auto zulassen (Handy, Mitfahrer, Essen, Musik,….)</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Flussdiagramm: Alternativer Prozess 8"/>
          <p:cNvSpPr/>
          <p:nvPr/>
        </p:nvSpPr>
        <p:spPr>
          <a:xfrm>
            <a:off x="705246" y="5229446"/>
            <a:ext cx="1647825" cy="101917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Aft>
                <a:spcPts val="0"/>
              </a:spcAft>
            </a:pPr>
            <a:r>
              <a:rPr lang="de-DE" sz="1600" b="1" kern="1200" dirty="0">
                <a:solidFill>
                  <a:srgbClr val="000000"/>
                </a:solidFill>
                <a:effectLst/>
                <a:ea typeface="MS PGothic" panose="020B0600070205080204" pitchFamily="34" charset="-128"/>
                <a:cs typeface="MS PGothic" panose="020B0600070205080204" pitchFamily="34" charset="-128"/>
              </a:rPr>
              <a:t>   Verzicht auf Alkohol/Drogen</a:t>
            </a:r>
            <a:endParaRPr lang="de-DE" sz="1200" dirty="0">
              <a:effectLst/>
              <a:latin typeface="Times New Roman" panose="02020603050405020304" pitchFamily="18" charset="0"/>
              <a:ea typeface="Times New Roman" panose="02020603050405020304" pitchFamily="18" charset="0"/>
            </a:endParaRPr>
          </a:p>
          <a:p>
            <a:pPr algn="ctr">
              <a:lnSpc>
                <a:spcPct val="107000"/>
              </a:lnSpc>
              <a:spcAft>
                <a:spcPts val="800"/>
              </a:spcAft>
            </a:pPr>
            <a:r>
              <a:rPr lang="de-DE" sz="1100" dirty="0">
                <a:effectLst/>
                <a:ea typeface="Calibri" panose="020F0502020204030204" pitchFamily="34" charset="0"/>
                <a:cs typeface="Times New Roman" panose="02020603050405020304" pitchFamily="18" charset="0"/>
              </a:rPr>
              <a:t> </a:t>
            </a:r>
          </a:p>
        </p:txBody>
      </p:sp>
      <p:sp>
        <p:nvSpPr>
          <p:cNvPr id="10" name="Flussdiagramm: Alternativer Prozess 9"/>
          <p:cNvSpPr/>
          <p:nvPr/>
        </p:nvSpPr>
        <p:spPr>
          <a:xfrm>
            <a:off x="4502848" y="3971464"/>
            <a:ext cx="2562225" cy="1266825"/>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Das Auto auf          Verkehrstauglichkeit überprüfen.</a:t>
            </a:r>
          </a:p>
          <a:p>
            <a:pPr>
              <a:lnSpc>
                <a:spcPct val="107000"/>
              </a:lnSpc>
              <a:spcAft>
                <a:spcPts val="80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(Beleuchtung, Beladung…)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Flussdiagramm: Alternativer Prozess 10"/>
          <p:cNvSpPr/>
          <p:nvPr/>
        </p:nvSpPr>
        <p:spPr>
          <a:xfrm>
            <a:off x="9258426" y="4299031"/>
            <a:ext cx="2190750" cy="1019175"/>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Meine Fahrweise</a:t>
            </a:r>
            <a:endParaRPr lang="de-DE" sz="1200" dirty="0">
              <a:effectLst/>
              <a:latin typeface="Times New Roman" panose="02020603050405020304" pitchFamily="18" charset="0"/>
              <a:ea typeface="Times New Roman" panose="02020603050405020304" pitchFamily="18" charset="0"/>
            </a:endParaRPr>
          </a:p>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anpassen (Witterung, Geschwindigkeit….)</a:t>
            </a:r>
            <a:endParaRPr lang="de-DE" sz="1200" dirty="0">
              <a:effectLst/>
              <a:latin typeface="Times New Roman" panose="02020603050405020304" pitchFamily="18" charset="0"/>
              <a:ea typeface="Times New Roman" panose="02020603050405020304" pitchFamily="18" charset="0"/>
            </a:endParaRPr>
          </a:p>
          <a:p>
            <a:pPr algn="ctr">
              <a:lnSpc>
                <a:spcPct val="107000"/>
              </a:lnSpc>
              <a:spcAft>
                <a:spcPts val="800"/>
              </a:spcAft>
            </a:pPr>
            <a:r>
              <a:rPr lang="de-DE"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2" name="Flussdiagramm: Alternativer Prozess 11"/>
          <p:cNvSpPr/>
          <p:nvPr/>
        </p:nvSpPr>
        <p:spPr>
          <a:xfrm>
            <a:off x="2632418" y="4894189"/>
            <a:ext cx="1676400" cy="615333"/>
          </a:xfrm>
          <a:prstGeom prst="flowChartAlternateProcess">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Aft>
                <a:spcPts val="0"/>
              </a:spcAft>
            </a:pPr>
            <a:endPar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endParaRPr>
          </a:p>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Sicherheitsgurt </a:t>
            </a:r>
            <a:endParaRPr lang="de-DE" sz="1200" dirty="0">
              <a:effectLst/>
              <a:latin typeface="Times New Roman" panose="02020603050405020304" pitchFamily="18" charset="0"/>
              <a:ea typeface="Times New Roman" panose="02020603050405020304" pitchFamily="18" charset="0"/>
            </a:endParaRPr>
          </a:p>
          <a:p>
            <a:pPr fontAlgn="base">
              <a:spcAft>
                <a:spcPts val="0"/>
              </a:spcAft>
            </a:pPr>
            <a:r>
              <a:rPr lang="de-DE" sz="1600" b="1" kern="1200" dirty="0">
                <a:solidFill>
                  <a:srgbClr val="000000"/>
                </a:solidFill>
                <a:effectLst/>
                <a:latin typeface="Calibri" panose="020F0502020204030204" pitchFamily="34" charset="0"/>
                <a:ea typeface="MS PGothic" panose="020B0600070205080204" pitchFamily="34" charset="-128"/>
                <a:cs typeface="MS PGothic" panose="020B0600070205080204" pitchFamily="34" charset="-128"/>
              </a:rPr>
              <a:t>       anlegen</a:t>
            </a:r>
            <a:endParaRPr lang="de-DE" sz="1200" dirty="0">
              <a:effectLst/>
              <a:latin typeface="Times New Roman" panose="02020603050405020304" pitchFamily="18" charset="0"/>
              <a:ea typeface="Times New Roman" panose="02020603050405020304" pitchFamily="18" charset="0"/>
            </a:endParaRPr>
          </a:p>
          <a:p>
            <a:pPr algn="ctr">
              <a:lnSpc>
                <a:spcPct val="107000"/>
              </a:lnSpc>
              <a:spcAft>
                <a:spcPts val="800"/>
              </a:spcAft>
            </a:pPr>
            <a:r>
              <a:rPr lang="de-DE" sz="11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13" name="Grafik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93233" y="-393232"/>
            <a:ext cx="762247" cy="1548714"/>
          </a:xfrm>
          <a:prstGeom prst="rect">
            <a:avLst/>
          </a:prstGeom>
        </p:spPr>
      </p:pic>
      <p:sp>
        <p:nvSpPr>
          <p:cNvPr id="14" name="Textfeld 13"/>
          <p:cNvSpPr txBox="1"/>
          <p:nvPr/>
        </p:nvSpPr>
        <p:spPr>
          <a:xfrm>
            <a:off x="4684689" y="44898"/>
            <a:ext cx="2608114" cy="430887"/>
          </a:xfrm>
          <a:prstGeom prst="rect">
            <a:avLst/>
          </a:prstGeom>
          <a:noFill/>
        </p:spPr>
        <p:txBody>
          <a:bodyPr wrap="square" rtlCol="0">
            <a:spAutoFit/>
          </a:bodyPr>
          <a:lstStyle/>
          <a:p>
            <a:r>
              <a:rPr lang="de-DE" sz="2200" b="1" dirty="0"/>
              <a:t>Gruppenarbeit</a:t>
            </a:r>
          </a:p>
        </p:txBody>
      </p:sp>
      <p:sp>
        <p:nvSpPr>
          <p:cNvPr id="15" name="Textfeld 14"/>
          <p:cNvSpPr txBox="1"/>
          <p:nvPr/>
        </p:nvSpPr>
        <p:spPr>
          <a:xfrm>
            <a:off x="1475727" y="3319667"/>
            <a:ext cx="9646512" cy="628505"/>
          </a:xfrm>
          <a:prstGeom prst="rect">
            <a:avLst/>
          </a:prstGeom>
          <a:noFill/>
        </p:spPr>
        <p:txBody>
          <a:bodyPr wrap="square" rtlCol="0">
            <a:spAutoFit/>
          </a:bodyPr>
          <a:lstStyle/>
          <a:p>
            <a:pPr fontAlgn="base">
              <a:spcBef>
                <a:spcPts val="575"/>
              </a:spcBef>
              <a:spcAft>
                <a:spcPts val="0"/>
              </a:spcAft>
            </a:pPr>
            <a:r>
              <a:rPr lang="de-DE" sz="2200" b="1" dirty="0">
                <a:solidFill>
                  <a:srgbClr val="000000"/>
                </a:solidFill>
                <a:latin typeface="Calibri" panose="020F0502020204030204" pitchFamily="34" charset="0"/>
                <a:ea typeface="MS PGothic" panose="020B0600070205080204" pitchFamily="34" charset="-128"/>
                <a:cs typeface="MS PGothic" panose="020B0600070205080204" pitchFamily="34" charset="-128"/>
              </a:rPr>
              <a:t>Frage: Was kann ich selbst tun, um einen schweren Unfall zu vermeiden?</a:t>
            </a:r>
            <a:endParaRPr lang="de-DE" sz="2200" b="1"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de-DE" sz="12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53184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515762" y="2113083"/>
            <a:ext cx="8114270" cy="2846933"/>
          </a:xfrm>
          <a:prstGeom prst="rect">
            <a:avLst/>
          </a:prstGeom>
        </p:spPr>
        <p:txBody>
          <a:bodyPr wrap="square">
            <a:spAutoFit/>
          </a:bodyPr>
          <a:lstStyle/>
          <a:p>
            <a:pPr algn="ctr" fontAlgn="base">
              <a:spcBef>
                <a:spcPts val="720"/>
              </a:spcBef>
              <a:spcAft>
                <a:spcPts val="0"/>
              </a:spcAft>
            </a:pPr>
            <a:r>
              <a:rPr lang="de-DE" sz="2800" b="1" i="1" dirty="0">
                <a:solidFill>
                  <a:srgbClr val="000000"/>
                </a:solidFill>
                <a:ea typeface="MS PGothic" panose="020B0600070205080204" pitchFamily="34" charset="-128"/>
              </a:rPr>
              <a:t>Vorführung des Films „Life Lines“  </a:t>
            </a:r>
            <a:endParaRPr lang="de-DE" sz="1100" dirty="0">
              <a:effectLst/>
              <a:ea typeface="Times New Roman" panose="02020603050405020304" pitchFamily="18" charset="0"/>
            </a:endParaRPr>
          </a:p>
          <a:p>
            <a:pPr algn="ctr" fontAlgn="base">
              <a:spcBef>
                <a:spcPts val="625"/>
              </a:spcBef>
              <a:spcAft>
                <a:spcPts val="0"/>
              </a:spcAft>
            </a:pPr>
            <a:r>
              <a:rPr lang="de-DE" sz="2400" dirty="0">
                <a:solidFill>
                  <a:srgbClr val="000000"/>
                </a:solidFill>
                <a:ea typeface="MS PGothic" panose="020B0600070205080204" pitchFamily="34" charset="-128"/>
                <a:cs typeface="MS PGothic" panose="020B0600070205080204" pitchFamily="34" charset="-128"/>
              </a:rPr>
              <a:t> </a:t>
            </a:r>
            <a:endParaRPr lang="de-DE" sz="1100" dirty="0">
              <a:effectLst/>
              <a:ea typeface="Times New Roman" panose="02020603050405020304" pitchFamily="18" charset="0"/>
            </a:endParaRPr>
          </a:p>
          <a:p>
            <a:pPr algn="ctr" fontAlgn="base">
              <a:spcBef>
                <a:spcPts val="625"/>
              </a:spcBef>
              <a:spcAft>
                <a:spcPts val="0"/>
              </a:spcAft>
            </a:pPr>
            <a:r>
              <a:rPr lang="de-DE" sz="2800" dirty="0">
                <a:solidFill>
                  <a:srgbClr val="000000"/>
                </a:solidFill>
                <a:ea typeface="MS PGothic" panose="020B0600070205080204" pitchFamily="34" charset="-128"/>
                <a:cs typeface="MS PGothic" panose="020B0600070205080204" pitchFamily="34" charset="-128"/>
              </a:rPr>
              <a:t>Film, falls er nicht als DVD vorliegt, verfügbar unter </a:t>
            </a:r>
            <a:endParaRPr lang="de-DE" sz="2800" dirty="0">
              <a:effectLst/>
              <a:ea typeface="Times New Roman" panose="02020603050405020304" pitchFamily="18" charset="0"/>
            </a:endParaRPr>
          </a:p>
          <a:p>
            <a:pPr algn="ctr" fontAlgn="base">
              <a:spcBef>
                <a:spcPts val="625"/>
              </a:spcBef>
              <a:spcAft>
                <a:spcPts val="0"/>
              </a:spcAft>
            </a:pPr>
            <a:r>
              <a:rPr lang="de-DE" sz="2800" u="sng" dirty="0">
                <a:solidFill>
                  <a:srgbClr val="0563C1"/>
                </a:solidFill>
                <a:ea typeface="MS PGothic" panose="020B0600070205080204" pitchFamily="34" charset="-128"/>
                <a:cs typeface="MS PGothic" panose="020B0600070205080204" pitchFamily="34" charset="-128"/>
                <a:hlinkClick r:id="rId2"/>
              </a:rPr>
              <a:t>https://vimeo.com/827201619</a:t>
            </a:r>
            <a:endParaRPr lang="de-DE" sz="2800" dirty="0">
              <a:effectLst/>
              <a:ea typeface="Times New Roman" panose="02020603050405020304" pitchFamily="18" charset="0"/>
            </a:endParaRPr>
          </a:p>
          <a:p>
            <a:pPr algn="ctr" fontAlgn="base">
              <a:spcBef>
                <a:spcPts val="625"/>
              </a:spcBef>
              <a:spcAft>
                <a:spcPts val="0"/>
              </a:spcAft>
            </a:pPr>
            <a:r>
              <a:rPr lang="de-DE" sz="2800" dirty="0">
                <a:solidFill>
                  <a:srgbClr val="000000"/>
                </a:solidFill>
                <a:ea typeface="MS PGothic" panose="020B0600070205080204" pitchFamily="34" charset="-128"/>
                <a:cs typeface="MS PGothic" panose="020B0600070205080204" pitchFamily="34" charset="-128"/>
              </a:rPr>
              <a:t> </a:t>
            </a:r>
            <a:endParaRPr lang="de-DE" sz="2800" dirty="0">
              <a:effectLst/>
              <a:ea typeface="Times New Roman" panose="02020603050405020304" pitchFamily="18" charset="0"/>
            </a:endParaRPr>
          </a:p>
          <a:p>
            <a:pPr algn="ctr" fontAlgn="base">
              <a:spcBef>
                <a:spcPts val="625"/>
              </a:spcBef>
              <a:spcAft>
                <a:spcPts val="0"/>
              </a:spcAft>
            </a:pPr>
            <a:r>
              <a:rPr lang="de-DE" dirty="0">
                <a:ea typeface="Times New Roman" panose="02020603050405020304" pitchFamily="18" charset="0"/>
              </a:rPr>
              <a:t> </a:t>
            </a:r>
            <a:endParaRPr lang="de-DE" sz="1100" dirty="0">
              <a:effectLst/>
              <a:ea typeface="Times New Roman" panose="02020603050405020304" pitchFamily="18" charset="0"/>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6090" y="-477236"/>
            <a:ext cx="925078" cy="1879547"/>
          </a:xfrm>
          <a:prstGeom prst="rect">
            <a:avLst/>
          </a:prstGeom>
        </p:spPr>
      </p:pic>
    </p:spTree>
    <p:extLst>
      <p:ext uri="{BB962C8B-B14F-4D97-AF65-F5344CB8AC3E}">
        <p14:creationId xmlns:p14="http://schemas.microsoft.com/office/powerpoint/2010/main" val="3120535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44765" y="-411132"/>
            <a:ext cx="912264" cy="1853514"/>
          </a:xfrm>
          <a:prstGeom prst="rect">
            <a:avLst/>
          </a:prstGeom>
        </p:spPr>
      </p:pic>
      <p:sp>
        <p:nvSpPr>
          <p:cNvPr id="4" name="Textfeld 3"/>
          <p:cNvSpPr txBox="1"/>
          <p:nvPr/>
        </p:nvSpPr>
        <p:spPr>
          <a:xfrm>
            <a:off x="1075038" y="2074670"/>
            <a:ext cx="6833286" cy="461665"/>
          </a:xfrm>
          <a:prstGeom prst="rect">
            <a:avLst/>
          </a:prstGeom>
          <a:noFill/>
        </p:spPr>
        <p:txBody>
          <a:bodyPr wrap="square" rtlCol="0">
            <a:spAutoFit/>
          </a:bodyPr>
          <a:lstStyle/>
          <a:p>
            <a:pPr marL="342900" indent="-342900">
              <a:buFont typeface="Wingdings" panose="05000000000000000000" pitchFamily="2" charset="2"/>
              <a:buChar char="§"/>
            </a:pPr>
            <a:r>
              <a:rPr lang="de-DE" sz="2400" dirty="0"/>
              <a:t>Welche Unfallursachen liegen im Film vor?</a:t>
            </a:r>
          </a:p>
        </p:txBody>
      </p:sp>
      <p:sp>
        <p:nvSpPr>
          <p:cNvPr id="5" name="Textfeld 4"/>
          <p:cNvSpPr txBox="1"/>
          <p:nvPr/>
        </p:nvSpPr>
        <p:spPr>
          <a:xfrm>
            <a:off x="1075038" y="2906712"/>
            <a:ext cx="6297827" cy="461665"/>
          </a:xfrm>
          <a:prstGeom prst="rect">
            <a:avLst/>
          </a:prstGeom>
          <a:noFill/>
        </p:spPr>
        <p:txBody>
          <a:bodyPr wrap="square" rtlCol="0">
            <a:spAutoFit/>
          </a:bodyPr>
          <a:lstStyle/>
          <a:p>
            <a:pPr marL="342900" indent="-342900">
              <a:buFont typeface="Wingdings" panose="05000000000000000000" pitchFamily="2" charset="2"/>
              <a:buChar char="§"/>
            </a:pPr>
            <a:r>
              <a:rPr lang="de-DE" sz="2400" dirty="0"/>
              <a:t>Wie haben sich die Darsteller verhalten?</a:t>
            </a:r>
          </a:p>
        </p:txBody>
      </p:sp>
      <p:sp>
        <p:nvSpPr>
          <p:cNvPr id="6" name="Textfeld 5"/>
          <p:cNvSpPr txBox="1"/>
          <p:nvPr/>
        </p:nvSpPr>
        <p:spPr>
          <a:xfrm>
            <a:off x="1075038" y="3829897"/>
            <a:ext cx="7677665" cy="461665"/>
          </a:xfrm>
          <a:prstGeom prst="rect">
            <a:avLst/>
          </a:prstGeom>
          <a:noFill/>
        </p:spPr>
        <p:txBody>
          <a:bodyPr wrap="square" rtlCol="0">
            <a:spAutoFit/>
          </a:bodyPr>
          <a:lstStyle/>
          <a:p>
            <a:pPr marL="285750" indent="-285750">
              <a:buFont typeface="Wingdings" panose="05000000000000000000" pitchFamily="2" charset="2"/>
              <a:buChar char="§"/>
            </a:pPr>
            <a:r>
              <a:rPr lang="de-DE" sz="2400" dirty="0"/>
              <a:t>Hätte der Verkehrsunfall vermieden werden können?</a:t>
            </a:r>
          </a:p>
        </p:txBody>
      </p:sp>
      <p:sp>
        <p:nvSpPr>
          <p:cNvPr id="8" name="Textfeld 7"/>
          <p:cNvSpPr txBox="1"/>
          <p:nvPr/>
        </p:nvSpPr>
        <p:spPr>
          <a:xfrm>
            <a:off x="1075038" y="1196984"/>
            <a:ext cx="3562865" cy="461665"/>
          </a:xfrm>
          <a:prstGeom prst="rect">
            <a:avLst/>
          </a:prstGeom>
          <a:noFill/>
        </p:spPr>
        <p:txBody>
          <a:bodyPr wrap="square" rtlCol="0">
            <a:spAutoFit/>
          </a:bodyPr>
          <a:lstStyle/>
          <a:p>
            <a:r>
              <a:rPr lang="de-DE" sz="2400" b="1" dirty="0"/>
              <a:t>Reflektion Film ‚Life Lines‘</a:t>
            </a:r>
          </a:p>
        </p:txBody>
      </p:sp>
      <p:sp>
        <p:nvSpPr>
          <p:cNvPr id="9" name="Rechteck 8"/>
          <p:cNvSpPr/>
          <p:nvPr/>
        </p:nvSpPr>
        <p:spPr>
          <a:xfrm>
            <a:off x="1075038" y="4769006"/>
            <a:ext cx="7148945" cy="461665"/>
          </a:xfrm>
          <a:prstGeom prst="rect">
            <a:avLst/>
          </a:prstGeom>
        </p:spPr>
        <p:txBody>
          <a:bodyPr wrap="none">
            <a:spAutoFit/>
          </a:bodyPr>
          <a:lstStyle/>
          <a:p>
            <a:pPr marL="342900" indent="-342900">
              <a:buFont typeface="Wingdings" panose="05000000000000000000" pitchFamily="2" charset="2"/>
              <a:buChar char="§"/>
            </a:pPr>
            <a:r>
              <a:rPr lang="de-DE" sz="2400" dirty="0"/>
              <a:t>Habt ihr schon einmal eine ähnliche Situation erlebt?</a:t>
            </a:r>
          </a:p>
        </p:txBody>
      </p:sp>
    </p:spTree>
    <p:extLst>
      <p:ext uri="{BB962C8B-B14F-4D97-AF65-F5344CB8AC3E}">
        <p14:creationId xmlns:p14="http://schemas.microsoft.com/office/powerpoint/2010/main" val="250523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527</Words>
  <Application>Microsoft Office PowerPoint</Application>
  <PresentationFormat>Breitbild</PresentationFormat>
  <Paragraphs>121</Paragraphs>
  <Slides>11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Calibri</vt:lpstr>
      <vt:lpstr>Calibri Light</vt:lpstr>
      <vt:lpstr>Times New Roman</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IT.Niedersachsen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Berding, Heike (PI Emsland/Grf.Bentheim Prävention)</dc:creator>
  <cp:lastModifiedBy>gossab82</cp:lastModifiedBy>
  <cp:revision>56</cp:revision>
  <cp:lastPrinted>2026-04-02T09:55:39Z</cp:lastPrinted>
  <dcterms:created xsi:type="dcterms:W3CDTF">2023-06-21T05:18:34Z</dcterms:created>
  <dcterms:modified xsi:type="dcterms:W3CDTF">2026-07-22T09:25:59Z</dcterms:modified>
</cp:coreProperties>
</file>